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8" r:id="rId16"/>
    <p:sldId id="270" r:id="rId17"/>
    <p:sldId id="279" r:id="rId18"/>
    <p:sldId id="28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71" autoAdjust="0"/>
  </p:normalViewPr>
  <p:slideViewPr>
    <p:cSldViewPr snapToGrid="0">
      <p:cViewPr varScale="1">
        <p:scale>
          <a:sx n="97" d="100"/>
          <a:sy n="97" d="100"/>
        </p:scale>
        <p:origin x="2004" y="7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D72BE-1DAA-47F0-9C16-B68D4DE2F318}" type="datetimeFigureOut">
              <a:rPr lang="cs-CZ" smtClean="0"/>
              <a:t>11.06.2024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822ED-4F99-4EDA-8369-25CAC4C1E1D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6796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0-0:20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43738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6:30-7:30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0382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7:30-8:30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8531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7:30-8:30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8789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8:30-9:30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2049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8:30-9:30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3437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8:30-9:30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0075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9:30-10:00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3158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0:20-1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3657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1-1:40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8909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1:40-2:40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3941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2:40-3:10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0579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3:10-4:10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4290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4:10-5:10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5279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5:10-6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27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6-6:30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381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481048E-C5E0-43EC-77C9-A7010AD4F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77EBEC2-1D14-5DBD-2054-D18017BF7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71FE52-E675-A42A-5FD6-D3A711F2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8E09831-2AED-221A-F106-3B1BDA770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EA83329-E2B0-7A38-8A77-85F02A8F2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900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1FC419-6E7C-5530-D8B2-E2B77958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296A965-186F-2BCB-7A09-2731DE562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95B2950-10EA-06D2-7AD0-83E1537E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81B674-6C60-6A15-67DC-D0083F229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F4503DE-1338-B4DE-3C25-7BC076D0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125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8798559C-EF13-8BD8-B9E4-DB9E90E25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EB56D93-26C5-36B9-EB3F-CC6482F66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B9710AA-4C97-BA8D-103C-6E52B754D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5641F95-078D-B527-3EAC-4DA356740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EB8C236-C37A-CC97-E849-D4224039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24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FD9E24-1455-C4EA-E2AA-1610FAB08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084" y="585059"/>
            <a:ext cx="7412264" cy="1024823"/>
          </a:xfrm>
        </p:spPr>
        <p:txBody>
          <a:bodyPr/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841106-533B-2505-C8B7-B9F69D732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084" y="1609882"/>
            <a:ext cx="7412265" cy="4014333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2E61BE6-8EA1-55A5-2BEF-2034F67B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cs-CZ" dirty="0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9DD2EB6-8E4A-A82D-7622-B140E2283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6166" y="6356351"/>
            <a:ext cx="30861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cs-CZ" dirty="0"/>
              <a:t>Marek Darsa</a:t>
            </a:r>
          </a:p>
        </p:txBody>
      </p:sp>
      <p:pic>
        <p:nvPicPr>
          <p:cNvPr id="7" name="Picture 2" descr="https://www.email.cz/download/i/J_cdaADwWifiayZrAXd9jpkdWor_gYe_4QlhA3zsTzSB0jpv76wY4UUYT-LRJNvubDBn-to/logo_cvut.jpg">
            <a:extLst>
              <a:ext uri="{FF2B5EF4-FFF2-40B4-BE49-F238E27FC236}">
                <a16:creationId xmlns:a16="http://schemas.microsoft.com/office/drawing/2014/main" id="{5AEAB252-B0E1-02E4-3974-D931025E5F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801" y="193652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FCAD8AAD-D276-2BE0-E544-CD1531E54B1B}"/>
              </a:ext>
            </a:extLst>
          </p:cNvPr>
          <p:cNvSpPr txBox="1"/>
          <p:nvPr userDrawn="1"/>
        </p:nvSpPr>
        <p:spPr>
          <a:xfrm>
            <a:off x="6457950" y="6356351"/>
            <a:ext cx="237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6C75928-2D05-4204-96EE-7DFBE81E343B}" type="slidenum">
              <a:rPr lang="en-US" sz="1800" smtClean="0"/>
              <a:pPr algn="r"/>
              <a:t>‹#›</a:t>
            </a:fld>
            <a:r>
              <a:rPr lang="en-US" sz="1800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135924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BFF541-16E3-E510-F536-7D3583C2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B0C1F4-6135-0ADA-18F4-E3A117685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DCFE357-08DF-6EC7-74E8-E59B7662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605909-732F-D934-4F70-6E1AC74E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6DEE724-1B5B-0B36-02A9-D7B086AE6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3748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B2139C-4190-774F-690F-52340DC6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A740059-F06C-FD9E-FC34-24BC16505F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523BE69-E401-98F3-B509-EE7BD33D0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33E9C7D-1D4D-9D54-245A-50272B77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2B34F6B-EC70-F0A0-433A-BDA71973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3737FDE-BDC9-AFDB-0589-4603A644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7353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8CE1AF-465B-34B5-E94F-F5723CE23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89C75FD-922E-1BCD-BB9E-EEBB84E30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95C5C0E-0F97-D95D-048A-3D8B3598C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DC52DE26-6B67-2BD9-7229-73A9B6FF1B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A3404247-26A6-AD32-3E41-BB01582B7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F1ADEB3B-EB95-DA22-6AE0-FFA13D44C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B91A1338-68A3-3F8D-83D6-8902AE6C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28DD17D1-A4ED-B924-C3ED-62527E22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6763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8B28774-BED3-4934-D2E5-15850594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0E0D702B-8872-7FC3-FF13-13547C48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537239F-BC63-05E3-EFA6-147629F87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5581E3ED-3B04-E4EC-F3DB-AB9046C8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9798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2ED5ED4-F1DC-0C69-5ADC-FD3216FE6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F442010C-1D03-F178-7702-47107974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34A9CE3-AD7F-BFC8-BB48-C54382198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8547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61AA38-0012-8F9D-6B4E-64F3D5EC3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F12C262-1C27-2302-24A8-DEE60F826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16495FB-B822-06A5-E256-E5E9BC6C4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A139A24-045A-57BF-D1F7-B08B09254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B263384-F2D0-E709-4728-127640FD7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FD1AF8E-2A07-1583-9917-6266EE2F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9673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AF616A-07EC-E05B-009C-F05CFF1C3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966D2C0D-A0E0-C662-0E0F-281CCAEA6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B1F1EAE-0218-E8B3-CE9A-A718FBA18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4679FCD-2B57-BDB1-3406-51B731F6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B292371-F7E8-DD02-D6F0-75BADAC6F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09437B2-9086-7C96-92EC-AA4444E5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498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F8477E2-0FF1-2AF4-3111-E0518DE96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29BA6C4-D1ED-F662-EA99-C25F9B48A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C6DF0AF-F6F4-0D95-0A57-1BAAE60CC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1CE8C20-1460-FBD6-C738-14075AB6F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74A71EF-4381-3756-BEA5-CF6ADC37C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1518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alisburyhealthcarehistory.uk/wp-content/uploads/2016.475_patient_dcanner.jp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65EC3933-D6FC-010E-E91E-FBAC8D9520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3" r="273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Obrázek 6" descr="Obsah obrázku text, Písmo, grafický design, Grafika&#10;&#10;Popis byl vytvořen automaticky">
            <a:extLst>
              <a:ext uri="{FF2B5EF4-FFF2-40B4-BE49-F238E27FC236}">
                <a16:creationId xmlns:a16="http://schemas.microsoft.com/office/drawing/2014/main" id="{F311C5BD-CA8C-CE2C-E736-C32254ED9A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17" y="235517"/>
            <a:ext cx="1773815" cy="863527"/>
          </a:xfrm>
          <a:prstGeom prst="rect">
            <a:avLst/>
          </a:prstGeom>
        </p:spPr>
      </p:pic>
      <p:sp>
        <p:nvSpPr>
          <p:cNvPr id="8" name="Nadpis 1">
            <a:extLst>
              <a:ext uri="{FF2B5EF4-FFF2-40B4-BE49-F238E27FC236}">
                <a16:creationId xmlns:a16="http://schemas.microsoft.com/office/drawing/2014/main" id="{9A7E5F0C-8CE4-0C97-B57A-4D057CB7A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77" y="573518"/>
            <a:ext cx="6596245" cy="2801544"/>
          </a:xfrm>
        </p:spPr>
        <p:txBody>
          <a:bodyPr>
            <a:normAutofit/>
          </a:bodyPr>
          <a:lstStyle/>
          <a:p>
            <a:r>
              <a:rPr lang="cs-CZ" sz="4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Ovládací software </a:t>
            </a:r>
            <a:br>
              <a:rPr lang="en-US" sz="4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cs-CZ" sz="4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 nezávislé ovládání pěti pneumatických svalů v robotické struktuře</a:t>
            </a:r>
          </a:p>
        </p:txBody>
      </p:sp>
      <p:sp>
        <p:nvSpPr>
          <p:cNvPr id="9" name="Podnadpis 2">
            <a:extLst>
              <a:ext uri="{FF2B5EF4-FFF2-40B4-BE49-F238E27FC236}">
                <a16:creationId xmlns:a16="http://schemas.microsoft.com/office/drawing/2014/main" id="{72D2A6E3-89CE-289A-7ACE-C9FD30DB5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1" y="3429000"/>
            <a:ext cx="8305800" cy="3193483"/>
          </a:xfrm>
        </p:spPr>
        <p:txBody>
          <a:bodyPr>
            <a:normAutofit/>
          </a:bodyPr>
          <a:lstStyle/>
          <a:p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Marek Darsa</a:t>
            </a:r>
          </a:p>
          <a:p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Bakalářská Práce</a:t>
            </a:r>
            <a:endParaRPr lang="en-US" sz="24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Studijní program: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Informatika a kybernetika ve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zdravotnictví</a:t>
            </a:r>
          </a:p>
          <a:p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Studijní obor: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Biomedicínská informatika</a:t>
            </a:r>
          </a:p>
          <a:p>
            <a:endParaRPr lang="cs-CZ" sz="24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Vedoucí : Ing. Martin Bejtic</a:t>
            </a:r>
          </a:p>
          <a:p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Konzultant: Ing. Jan </a:t>
            </a:r>
            <a:r>
              <a:rPr lang="cs-CZ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Kauler</a:t>
            </a:r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cs-CZ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</a:t>
            </a:r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D.</a:t>
            </a:r>
          </a:p>
        </p:txBody>
      </p:sp>
    </p:spTree>
    <p:extLst>
      <p:ext uri="{BB962C8B-B14F-4D97-AF65-F5344CB8AC3E}">
        <p14:creationId xmlns:p14="http://schemas.microsoft.com/office/powerpoint/2010/main" val="65460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95DA92F-073F-C2B2-2330-A9D3A54F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uživatelských rolí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7D26B71-2FED-52B8-0105-4F631008F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E35D262-ECC9-2438-1F11-A90BBDE96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EFE5A00E-A639-B8EB-3569-A495006A0543}"/>
              </a:ext>
            </a:extLst>
          </p:cNvPr>
          <p:cNvSpPr txBox="1">
            <a:spLocks/>
          </p:cNvSpPr>
          <p:nvPr/>
        </p:nvSpPr>
        <p:spPr>
          <a:xfrm>
            <a:off x="4809216" y="2333856"/>
            <a:ext cx="4503717" cy="369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400" dirty="0"/>
              <a:t>Uživatel</a:t>
            </a:r>
          </a:p>
          <a:p>
            <a:r>
              <a:rPr lang="cs-CZ" sz="2400" dirty="0"/>
              <a:t>Předvolené akce</a:t>
            </a:r>
          </a:p>
          <a:p>
            <a:r>
              <a:rPr lang="cs-CZ" sz="2400" dirty="0"/>
              <a:t>Nezávislé ovládaní svalů</a:t>
            </a:r>
          </a:p>
        </p:txBody>
      </p:sp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A9B7400F-B97C-D895-1C9E-4EAD9C486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087" y="2328410"/>
            <a:ext cx="3468914" cy="3695020"/>
          </a:xfrm>
        </p:spPr>
        <p:txBody>
          <a:bodyPr/>
          <a:lstStyle/>
          <a:p>
            <a:pPr marL="0" indent="0">
              <a:buNone/>
            </a:pPr>
            <a:r>
              <a:rPr lang="cs-CZ" sz="2400" dirty="0"/>
              <a:t>Administrátor</a:t>
            </a:r>
          </a:p>
          <a:p>
            <a:r>
              <a:rPr lang="cs-CZ" sz="2400" dirty="0"/>
              <a:t>Měření jednotlivých svalů</a:t>
            </a:r>
          </a:p>
          <a:p>
            <a:r>
              <a:rPr lang="cs-CZ" sz="2400" dirty="0"/>
              <a:t>Přístup k databázi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90973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C4B4EDA-1D93-944A-D8A0-26C5E86E0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2FED1C4-CC85-8B08-7492-44CC50909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4F81A23-A725-8FC9-CA79-0850E7495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0" y="1273896"/>
            <a:ext cx="7696800" cy="4310208"/>
          </a:xfrm>
          <a:noFill/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4514DB6E-1F4C-1323-4BB1-EE3E164351D6}"/>
              </a:ext>
            </a:extLst>
          </p:cNvPr>
          <p:cNvSpPr txBox="1"/>
          <p:nvPr/>
        </p:nvSpPr>
        <p:spPr>
          <a:xfrm>
            <a:off x="2713652" y="5616565"/>
            <a:ext cx="371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8</a:t>
            </a:r>
            <a:r>
              <a:rPr lang="cs-CZ" dirty="0"/>
              <a:t> Hlavní administrátorské okno</a:t>
            </a:r>
          </a:p>
        </p:txBody>
      </p:sp>
    </p:spTree>
    <p:extLst>
      <p:ext uri="{BB962C8B-B14F-4D97-AF65-F5344CB8AC3E}">
        <p14:creationId xmlns:p14="http://schemas.microsoft.com/office/powerpoint/2010/main" val="2559330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811CBF8-902F-8D1C-BC31-FD7856CD6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2B861DE-535B-0074-9BFA-D29DF7907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408095C-0D0C-8482-00DD-B887E2089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0" y="1206548"/>
            <a:ext cx="7696800" cy="4444903"/>
          </a:xfrm>
          <a:noFill/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23B1B01E-EFDE-4466-0D26-C19FDF3CA616}"/>
              </a:ext>
            </a:extLst>
          </p:cNvPr>
          <p:cNvSpPr txBox="1"/>
          <p:nvPr/>
        </p:nvSpPr>
        <p:spPr>
          <a:xfrm>
            <a:off x="1206282" y="5634569"/>
            <a:ext cx="673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9</a:t>
            </a:r>
            <a:r>
              <a:rPr lang="cs-CZ" dirty="0"/>
              <a:t> Okno pro měření technických parametrů pneumatického svalu</a:t>
            </a:r>
          </a:p>
        </p:txBody>
      </p:sp>
    </p:spTree>
    <p:extLst>
      <p:ext uri="{BB962C8B-B14F-4D97-AF65-F5344CB8AC3E}">
        <p14:creationId xmlns:p14="http://schemas.microsoft.com/office/powerpoint/2010/main" val="311059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C4B4EDA-1D93-944A-D8A0-26C5E86E0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2FED1C4-CC85-8B08-7492-44CC50909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4F81A23-A725-8FC9-CA79-0850E7495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0" y="1273896"/>
            <a:ext cx="7696800" cy="4310208"/>
          </a:xfrm>
          <a:noFill/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4514DB6E-1F4C-1323-4BB1-EE3E164351D6}"/>
              </a:ext>
            </a:extLst>
          </p:cNvPr>
          <p:cNvSpPr txBox="1"/>
          <p:nvPr/>
        </p:nvSpPr>
        <p:spPr>
          <a:xfrm>
            <a:off x="2713652" y="5616565"/>
            <a:ext cx="371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8</a:t>
            </a:r>
            <a:r>
              <a:rPr lang="cs-CZ" dirty="0"/>
              <a:t> Hlavní administrátorské okno</a:t>
            </a:r>
          </a:p>
        </p:txBody>
      </p:sp>
    </p:spTree>
    <p:extLst>
      <p:ext uri="{BB962C8B-B14F-4D97-AF65-F5344CB8AC3E}">
        <p14:creationId xmlns:p14="http://schemas.microsoft.com/office/powerpoint/2010/main" val="2077090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2330B5A-F59F-36E9-2E2F-FF4456AE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9052356-BCFE-2390-E281-D4829BE0B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5390BD27-1E56-AB89-6161-0D65DF25FC10}"/>
              </a:ext>
            </a:extLst>
          </p:cNvPr>
          <p:cNvSpPr txBox="1"/>
          <p:nvPr/>
        </p:nvSpPr>
        <p:spPr>
          <a:xfrm>
            <a:off x="2817403" y="5161197"/>
            <a:ext cx="350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0</a:t>
            </a:r>
            <a:r>
              <a:rPr lang="cs-CZ" dirty="0"/>
              <a:t> Grafické zobrazení databáze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232807E-B92B-385C-239C-5F6ED46E9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1783960"/>
            <a:ext cx="8686800" cy="329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24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2330B5A-F59F-36E9-2E2F-FF4456AE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9052356-BCFE-2390-E281-D4829BE0B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5390BD27-1E56-AB89-6161-0D65DF25FC10}"/>
              </a:ext>
            </a:extLst>
          </p:cNvPr>
          <p:cNvSpPr txBox="1"/>
          <p:nvPr/>
        </p:nvSpPr>
        <p:spPr>
          <a:xfrm>
            <a:off x="2251498" y="5512757"/>
            <a:ext cx="511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1</a:t>
            </a:r>
            <a:r>
              <a:rPr lang="cs-CZ" dirty="0"/>
              <a:t> Grafické zobrazení databáze</a:t>
            </a:r>
            <a:r>
              <a:rPr lang="en-US" dirty="0"/>
              <a:t> – </a:t>
            </a:r>
            <a:r>
              <a:rPr lang="cs-CZ" dirty="0"/>
              <a:t>první sloupec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FB1FB30-81D4-62FD-38C6-E2BDCFC9A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66" b="50000"/>
          <a:stretch/>
        </p:blipFill>
        <p:spPr>
          <a:xfrm>
            <a:off x="1357355" y="1450173"/>
            <a:ext cx="6903722" cy="395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62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82B9B24-E26A-4613-D789-0BD9B1D6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337305B-DB38-BA4B-040D-F3DCEFC37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677692E-43D5-7C6A-FE81-74D0CA3FD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5" y="1790700"/>
            <a:ext cx="8686800" cy="3143044"/>
          </a:xfr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9BDE8571-9E67-E1B2-5CF2-4B995DA52C93}"/>
              </a:ext>
            </a:extLst>
          </p:cNvPr>
          <p:cNvSpPr txBox="1"/>
          <p:nvPr/>
        </p:nvSpPr>
        <p:spPr>
          <a:xfrm>
            <a:off x="3229827" y="4933744"/>
            <a:ext cx="267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2</a:t>
            </a:r>
            <a:r>
              <a:rPr lang="cs-CZ" dirty="0"/>
              <a:t> Uživatelské okno</a:t>
            </a:r>
          </a:p>
        </p:txBody>
      </p:sp>
    </p:spTree>
    <p:extLst>
      <p:ext uri="{BB962C8B-B14F-4D97-AF65-F5344CB8AC3E}">
        <p14:creationId xmlns:p14="http://schemas.microsoft.com/office/powerpoint/2010/main" val="1370921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82B9B24-E26A-4613-D789-0BD9B1D6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337305B-DB38-BA4B-040D-F3DCEFC37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677692E-43D5-7C6A-FE81-74D0CA3FD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40"/>
          <a:stretch/>
        </p:blipFill>
        <p:spPr>
          <a:xfrm>
            <a:off x="3356551" y="1366685"/>
            <a:ext cx="2365823" cy="4255210"/>
          </a:xfr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9BDE8571-9E67-E1B2-5CF2-4B995DA52C93}"/>
              </a:ext>
            </a:extLst>
          </p:cNvPr>
          <p:cNvSpPr txBox="1"/>
          <p:nvPr/>
        </p:nvSpPr>
        <p:spPr>
          <a:xfrm>
            <a:off x="2348288" y="5621895"/>
            <a:ext cx="444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3</a:t>
            </a:r>
            <a:r>
              <a:rPr lang="cs-CZ" dirty="0"/>
              <a:t> Uživatelské okno</a:t>
            </a:r>
            <a:r>
              <a:rPr lang="en-US" dirty="0"/>
              <a:t> – </a:t>
            </a:r>
            <a:r>
              <a:rPr lang="cs-CZ" dirty="0"/>
              <a:t>předvolené akce</a:t>
            </a:r>
          </a:p>
        </p:txBody>
      </p:sp>
    </p:spTree>
    <p:extLst>
      <p:ext uri="{BB962C8B-B14F-4D97-AF65-F5344CB8AC3E}">
        <p14:creationId xmlns:p14="http://schemas.microsoft.com/office/powerpoint/2010/main" val="3895301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82B9B24-E26A-4613-D789-0BD9B1D6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337305B-DB38-BA4B-040D-F3DCEFC37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677692E-43D5-7C6A-FE81-74D0CA3FD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0" r="-1"/>
          <a:stretch/>
        </p:blipFill>
        <p:spPr>
          <a:xfrm>
            <a:off x="255056" y="1446570"/>
            <a:ext cx="8633887" cy="3713307"/>
          </a:xfr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9BDE8571-9E67-E1B2-5CF2-4B995DA52C93}"/>
              </a:ext>
            </a:extLst>
          </p:cNvPr>
          <p:cNvSpPr txBox="1"/>
          <p:nvPr/>
        </p:nvSpPr>
        <p:spPr>
          <a:xfrm>
            <a:off x="2448130" y="5204116"/>
            <a:ext cx="424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4</a:t>
            </a:r>
            <a:r>
              <a:rPr lang="cs-CZ" dirty="0"/>
              <a:t> Uživatelské okno</a:t>
            </a:r>
            <a:r>
              <a:rPr lang="en-US" dirty="0"/>
              <a:t> – </a:t>
            </a:r>
            <a:r>
              <a:rPr lang="cs-CZ" dirty="0"/>
              <a:t>ovládání svalů</a:t>
            </a:r>
          </a:p>
        </p:txBody>
      </p:sp>
    </p:spTree>
    <p:extLst>
      <p:ext uri="{BB962C8B-B14F-4D97-AF65-F5344CB8AC3E}">
        <p14:creationId xmlns:p14="http://schemas.microsoft.com/office/powerpoint/2010/main" val="3668846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1ABF22-CE47-CCD1-1B43-3E7BD910A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Závěr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1738F4D-948F-115A-55AA-1F3185B22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cs-CZ" sz="2400" dirty="0"/>
              <a:t>Vytvoření GUI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sz="2400" dirty="0"/>
              <a:t>Navrhnutí a vytvoření možnosti uživatelských rolí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sz="2400" dirty="0"/>
              <a:t>Vytvoření metody pro ovládání jednotlivých svalů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sz="2400" dirty="0"/>
              <a:t>Možnost provést měření na svalu a dále s tímto měřením pracovat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sz="2400" dirty="0"/>
              <a:t>Možnost nastavit pro každý sval různé parametry a mít možnost tyto parametry měnit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CDCDED2-0596-F96F-A6DF-44E89727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BED444D-57FC-1B6D-5FE9-D9E49EE2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6750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55C613-4242-19FF-A02F-2699EDC2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>
                <a:latin typeface="Calibri" panose="020F0502020204030204" pitchFamily="34" charset="0"/>
                <a:cs typeface="Calibri" panose="020F0502020204030204" pitchFamily="34" charset="0"/>
              </a:rPr>
              <a:t>Obsah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EAF7D74-8AC2-EAF8-D096-1B191D12D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Motivace</a:t>
            </a:r>
          </a:p>
          <a:p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Pneumatická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soustava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Pneumatické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valy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Cíle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práce</a:t>
            </a:r>
          </a:p>
          <a:p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Metodika</a:t>
            </a:r>
          </a:p>
          <a:p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Závěr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EF2D869-09E6-9A4E-2D1F-103079170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dirty="0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2AEA5B4-A1AB-5F61-AC38-86D9140D3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Marek Darsa</a:t>
            </a:r>
          </a:p>
        </p:txBody>
      </p:sp>
    </p:spTree>
    <p:extLst>
      <p:ext uri="{BB962C8B-B14F-4D97-AF65-F5344CB8AC3E}">
        <p14:creationId xmlns:p14="http://schemas.microsoft.com/office/powerpoint/2010/main" val="1225265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A76B26E-0E25-B710-3973-52C07D26F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A9C7C90-22A3-0239-F220-AA5E04F01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69EE7C97-E0A8-335F-60A4-F04FDFED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81" y="2373714"/>
            <a:ext cx="7412037" cy="2110571"/>
          </a:xfrm>
        </p:spPr>
        <p:txBody>
          <a:bodyPr>
            <a:normAutofit/>
          </a:bodyPr>
          <a:lstStyle/>
          <a:p>
            <a:pPr algn="ctr"/>
            <a:r>
              <a:rPr lang="cs-CZ" sz="4400" dirty="0"/>
              <a:t>Děkuji za pozornost</a:t>
            </a:r>
            <a:br>
              <a:rPr lang="cs-CZ" sz="4400" dirty="0"/>
            </a:br>
            <a:r>
              <a:rPr lang="cs-CZ" sz="4400" dirty="0"/>
              <a:t>Dotazy?</a:t>
            </a:r>
          </a:p>
        </p:txBody>
      </p:sp>
    </p:spTree>
    <p:extLst>
      <p:ext uri="{BB962C8B-B14F-4D97-AF65-F5344CB8AC3E}">
        <p14:creationId xmlns:p14="http://schemas.microsoft.com/office/powerpoint/2010/main" val="1757897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CEA1D0B-AEA6-CE98-421F-32FDC76F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Zdroje</a:t>
            </a:r>
            <a:endParaRPr lang="cs-CZ" sz="4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D1EC018-F7C2-FC1F-A82B-D00A4CAD4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Obr</a:t>
            </a:r>
            <a:r>
              <a:rPr lang="en-US" dirty="0"/>
              <a:t>. 1 - </a:t>
            </a:r>
            <a:r>
              <a:rPr lang="en-US" dirty="0">
                <a:hlinkClick r:id="rId2"/>
              </a:rPr>
              <a:t>https://salisburyhealthcarehistory.uk/wp-content/uploads/2016.475_patient_dcanner.jpg</a:t>
            </a:r>
            <a:endParaRPr lang="en-US" dirty="0"/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D72E7B4-8115-FA61-2A77-07D472447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1CDBFB-C473-41C3-2C6D-E08A10EE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37DC5579-8005-69B7-E767-7B5A132FE8B2}"/>
              </a:ext>
            </a:extLst>
          </p:cNvPr>
          <p:cNvSpPr/>
          <p:nvPr/>
        </p:nvSpPr>
        <p:spPr>
          <a:xfrm>
            <a:off x="7714119" y="6051157"/>
            <a:ext cx="1104523" cy="610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4177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00C6CF-B7CB-D5C2-82A3-53A9DBC5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086" y="1137806"/>
            <a:ext cx="7412264" cy="1568879"/>
          </a:xfrm>
        </p:spPr>
        <p:txBody>
          <a:bodyPr>
            <a:normAutofit/>
          </a:bodyPr>
          <a:lstStyle/>
          <a:p>
            <a:r>
              <a:rPr lang="cs-CZ" sz="3200" dirty="0"/>
              <a:t>1. </a:t>
            </a:r>
            <a:r>
              <a:rPr lang="cs-CZ" dirty="0"/>
              <a:t>Jak by bylo možné systém rozšířit pro ovládání více než pěti pneumatických svalů?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18A2E21-D46D-8F90-3384-E15B06CFB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084" y="2706685"/>
            <a:ext cx="7412265" cy="3470277"/>
          </a:xfrm>
        </p:spPr>
        <p:txBody>
          <a:bodyPr>
            <a:normAutofit/>
          </a:bodyPr>
          <a:lstStyle/>
          <a:p>
            <a:r>
              <a:rPr lang="cs-CZ" sz="2400" dirty="0"/>
              <a:t>Nutné přidat do soustavy desku která bude schopna ovládat daný krokový motor</a:t>
            </a:r>
          </a:p>
          <a:p>
            <a:r>
              <a:rPr lang="cs-CZ" sz="2400" dirty="0"/>
              <a:t>Přidat do DeviceLoader id desky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0269BE3-6E48-65F6-684E-D3DFF875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F3C14E9-4EE7-6E20-72CB-15958E080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E33A7623-7652-B13B-2B69-07991C36F310}"/>
              </a:ext>
            </a:extLst>
          </p:cNvPr>
          <p:cNvSpPr/>
          <p:nvPr/>
        </p:nvSpPr>
        <p:spPr>
          <a:xfrm>
            <a:off x="7695069" y="6111089"/>
            <a:ext cx="1104523" cy="610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685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35F5D2-B1E6-8C9A-0BFF-1FD321E13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084" y="1060959"/>
            <a:ext cx="7412264" cy="1024823"/>
          </a:xfrm>
        </p:spPr>
        <p:txBody>
          <a:bodyPr/>
          <a:lstStyle/>
          <a:p>
            <a:r>
              <a:rPr lang="cs-CZ" dirty="0"/>
              <a:t>2. Jaké změny v softwarové architektuře vyžaduje škálování projektu na více svalů?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1927903-A77E-0C04-7A59-9E6765A54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083" y="2233594"/>
            <a:ext cx="7412265" cy="3605683"/>
          </a:xfrm>
        </p:spPr>
        <p:txBody>
          <a:bodyPr/>
          <a:lstStyle/>
          <a:p>
            <a:r>
              <a:rPr lang="cs-CZ" sz="2400" dirty="0"/>
              <a:t>Ovládání svalů je pomocí slovníku</a:t>
            </a:r>
          </a:p>
          <a:p>
            <a:r>
              <a:rPr lang="cs-CZ" sz="2400" dirty="0"/>
              <a:t>Vykreslování GUI je děláno ručně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CA228BA-6A3D-45C6-9941-2D26E059D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1350849-E3A8-DBFE-476C-780FABC1A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Obrázek 5" descr="Obsah obrázku text, snímek obrazovky, Písmo&#10;&#10;Popis byl vytvořen automaticky">
            <a:extLst>
              <a:ext uri="{FF2B5EF4-FFF2-40B4-BE49-F238E27FC236}">
                <a16:creationId xmlns:a16="http://schemas.microsoft.com/office/drawing/2014/main" id="{7037AAC1-5DCD-64DA-6E15-A6D54A61F6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0"/>
          <a:stretch/>
        </p:blipFill>
        <p:spPr>
          <a:xfrm>
            <a:off x="2798176" y="3383008"/>
            <a:ext cx="3554090" cy="2421039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CAFD5E71-2C35-0DBB-1767-E85EAAC01FD8}"/>
              </a:ext>
            </a:extLst>
          </p:cNvPr>
          <p:cNvSpPr/>
          <p:nvPr/>
        </p:nvSpPr>
        <p:spPr>
          <a:xfrm>
            <a:off x="7866519" y="6134901"/>
            <a:ext cx="1104523" cy="610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1639227-91AB-6D4C-F441-4F8FDDBF51F0}"/>
              </a:ext>
            </a:extLst>
          </p:cNvPr>
          <p:cNvSpPr txBox="1"/>
          <p:nvPr/>
        </p:nvSpPr>
        <p:spPr>
          <a:xfrm>
            <a:off x="2798176" y="5839277"/>
            <a:ext cx="374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5</a:t>
            </a:r>
            <a:r>
              <a:rPr lang="cs-CZ" dirty="0"/>
              <a:t> Kód - slovník pro práci se svaly</a:t>
            </a:r>
          </a:p>
        </p:txBody>
      </p:sp>
    </p:spTree>
    <p:extLst>
      <p:ext uri="{BB962C8B-B14F-4D97-AF65-F5344CB8AC3E}">
        <p14:creationId xmlns:p14="http://schemas.microsoft.com/office/powerpoint/2010/main" val="3410883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C800A0-4C80-99E5-464F-D3CDAC482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086" y="1137806"/>
            <a:ext cx="7412264" cy="1310119"/>
          </a:xfrm>
        </p:spPr>
        <p:txBody>
          <a:bodyPr>
            <a:normAutofit fontScale="90000"/>
          </a:bodyPr>
          <a:lstStyle/>
          <a:p>
            <a:r>
              <a:rPr lang="cs-CZ" dirty="0"/>
              <a:t>3. Uvažoval jste o licencích použitých knihoven? Jaká omezení kladou licence GPL, MIT a LGPL?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E8524CD-4778-0FD0-B2F0-7E6337FA4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084" y="2447925"/>
            <a:ext cx="7412265" cy="3729037"/>
          </a:xfrm>
        </p:spPr>
        <p:txBody>
          <a:bodyPr>
            <a:normAutofit/>
          </a:bodyPr>
          <a:lstStyle/>
          <a:p>
            <a:r>
              <a:rPr lang="cs-CZ" sz="2400" dirty="0"/>
              <a:t>Knihovny</a:t>
            </a:r>
            <a:r>
              <a:rPr lang="en-US" sz="2400" dirty="0"/>
              <a:t>,</a:t>
            </a:r>
            <a:r>
              <a:rPr lang="cs-CZ" sz="2400" dirty="0"/>
              <a:t> které se nacházejí v základní distribuci Pythonu,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cs-CZ" sz="2400" dirty="0"/>
              <a:t>jsou pod licencí :Python Software </a:t>
            </a:r>
            <a:r>
              <a:rPr lang="cs-CZ" sz="2400" dirty="0" err="1"/>
              <a:t>Foundation</a:t>
            </a:r>
            <a:r>
              <a:rPr lang="cs-CZ" sz="2400" dirty="0"/>
              <a:t> </a:t>
            </a:r>
            <a:r>
              <a:rPr lang="cs-CZ" sz="2400" dirty="0" err="1"/>
              <a:t>License</a:t>
            </a:r>
            <a:r>
              <a:rPr lang="cs-CZ" sz="2400" dirty="0"/>
              <a:t> (PSF </a:t>
            </a:r>
            <a:r>
              <a:rPr lang="cs-CZ" sz="2400" dirty="0" err="1"/>
              <a:t>License</a:t>
            </a:r>
            <a:r>
              <a:rPr lang="cs-CZ" sz="2400" dirty="0"/>
              <a:t>)</a:t>
            </a:r>
          </a:p>
          <a:p>
            <a:r>
              <a:rPr lang="cs-CZ" sz="2400" dirty="0"/>
              <a:t>Ostatní využité knihovny jsou pod licencí MIT</a:t>
            </a:r>
          </a:p>
          <a:p>
            <a:pPr marL="0" indent="0">
              <a:buNone/>
            </a:pPr>
            <a:endParaRPr lang="cs-CZ" sz="2400" dirty="0"/>
          </a:p>
          <a:p>
            <a:r>
              <a:rPr lang="cs-CZ" sz="2400" dirty="0"/>
              <a:t>GPL: když se využije knihovna s touto licencí</a:t>
            </a:r>
            <a:r>
              <a:rPr lang="en-US" sz="2400" dirty="0"/>
              <a:t>,</a:t>
            </a:r>
            <a:r>
              <a:rPr lang="cs-CZ" sz="2400" dirty="0"/>
              <a:t> musí</a:t>
            </a:r>
            <a:r>
              <a:rPr lang="en-US" sz="2400" dirty="0"/>
              <a:t> </a:t>
            </a:r>
            <a:r>
              <a:rPr lang="en-US" sz="2400" dirty="0" err="1"/>
              <a:t>být</a:t>
            </a:r>
            <a:r>
              <a:rPr lang="en-US" sz="2400" dirty="0"/>
              <a:t> </a:t>
            </a:r>
            <a:r>
              <a:rPr lang="cs-CZ" sz="2400" dirty="0"/>
              <a:t>kód distribuovat pod stejnou licencí</a:t>
            </a:r>
          </a:p>
          <a:p>
            <a:r>
              <a:rPr lang="cs-CZ" sz="2400" dirty="0"/>
              <a:t>LGPL: pokud provedu změny s knihovnou, musím tyto změny dát veřejně, zbytek kódu</a:t>
            </a:r>
            <a:r>
              <a:rPr lang="en-US" sz="2400" dirty="0"/>
              <a:t>, </a:t>
            </a:r>
            <a:r>
              <a:rPr lang="cs-CZ" sz="2400" dirty="0"/>
              <a:t>nemusím dávat veřejně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F4DCA07-5188-2FE5-7585-457743E8F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4BE14F3-9CEC-700D-1976-D069142F1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BDB29B31-D78D-FF0A-E2A8-7F1C79A490DB}"/>
              </a:ext>
            </a:extLst>
          </p:cNvPr>
          <p:cNvSpPr/>
          <p:nvPr/>
        </p:nvSpPr>
        <p:spPr>
          <a:xfrm>
            <a:off x="7714119" y="6233719"/>
            <a:ext cx="1104523" cy="610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4134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7C0E06-6EE7-4DC1-8358-E6A2581D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Obrázek 5" descr="Obsah obrázku Elektronické inženýrství, elektronika, Elektrické vedení, Elektronická součástka&#10;&#10;Popis byl vytvořen automaticky">
            <a:extLst>
              <a:ext uri="{FF2B5EF4-FFF2-40B4-BE49-F238E27FC236}">
                <a16:creationId xmlns:a16="http://schemas.microsoft.com/office/drawing/2014/main" id="{4DA736E4-79BA-71BB-55D7-F98EC8333C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" r="16411"/>
          <a:stretch/>
        </p:blipFill>
        <p:spPr>
          <a:xfrm>
            <a:off x="482600" y="255639"/>
            <a:ext cx="4010211" cy="6282813"/>
          </a:xfrm>
          <a:prstGeom prst="rect">
            <a:avLst/>
          </a:prstGeom>
        </p:spPr>
      </p:pic>
      <p:pic>
        <p:nvPicPr>
          <p:cNvPr id="7" name="Obrázek 6" descr="Obsah obrázku Elektrické vedení, kabel, Elektronické inženýrství, interiér&#10;&#10;Popis byl vytvořen automaticky">
            <a:extLst>
              <a:ext uri="{FF2B5EF4-FFF2-40B4-BE49-F238E27FC236}">
                <a16:creationId xmlns:a16="http://schemas.microsoft.com/office/drawing/2014/main" id="{9AE4A692-89BF-07BB-1833-C0200E281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3" r="38761"/>
          <a:stretch/>
        </p:blipFill>
        <p:spPr>
          <a:xfrm>
            <a:off x="4637206" y="255639"/>
            <a:ext cx="4024193" cy="6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14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5F030A-F389-DC4C-396F-D7D479033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Motivace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1144E7F-0A9E-8D27-3F75-1EC0AEF12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084" y="1609882"/>
            <a:ext cx="7412265" cy="4521977"/>
          </a:xfrm>
        </p:spPr>
        <p:txBody>
          <a:bodyPr/>
          <a:lstStyle/>
          <a:p>
            <a:r>
              <a:rPr lang="cs-CZ" sz="2400" dirty="0"/>
              <a:t>Nemožnost správného nastavení </a:t>
            </a:r>
            <a:br>
              <a:rPr lang="en-US" sz="2400" dirty="0"/>
            </a:br>
            <a:r>
              <a:rPr lang="cs-CZ" sz="2400" dirty="0"/>
              <a:t>polohy hlavy</a:t>
            </a:r>
            <a:endParaRPr lang="en-US" sz="2400" dirty="0"/>
          </a:p>
          <a:p>
            <a:r>
              <a:rPr lang="cs-CZ" sz="2400" dirty="0"/>
              <a:t>Soustava postrádala ovládací </a:t>
            </a:r>
            <a:br>
              <a:rPr lang="en-US" sz="2400" dirty="0"/>
            </a:br>
            <a:r>
              <a:rPr lang="en-US" sz="2400" dirty="0"/>
              <a:t>software,</a:t>
            </a:r>
            <a:r>
              <a:rPr lang="cs-CZ" sz="2400" dirty="0"/>
              <a:t>který by byl schopen</a:t>
            </a:r>
            <a:br>
              <a:rPr lang="en-US" sz="2400" dirty="0"/>
            </a:br>
            <a:r>
              <a:rPr lang="cs-CZ" sz="2400" dirty="0"/>
              <a:t>provádět komplexní akce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cs-CZ" sz="2400" dirty="0"/>
              <a:t>Nutnost přesných pohybů bez zanesení artefaktů do snímků</a:t>
            </a:r>
          </a:p>
          <a:p>
            <a:endParaRPr lang="cs-CZ" dirty="0"/>
          </a:p>
        </p:txBody>
      </p:sp>
      <p:pic>
        <p:nvPicPr>
          <p:cNvPr id="4" name="Obrázek 3" descr="Obsah obrázku Lékařské vybavení, lékařský, zdravotní péče, nemocnice&#10;&#10;Popis byl vytvořen automaticky">
            <a:extLst>
              <a:ext uri="{FF2B5EF4-FFF2-40B4-BE49-F238E27FC236}">
                <a16:creationId xmlns:a16="http://schemas.microsoft.com/office/drawing/2014/main" id="{ECB21BB1-3657-1613-5798-1DAB18091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33" y="2356784"/>
            <a:ext cx="3655241" cy="2370684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3797C092-E83B-0BFC-7AA4-ADA437E46469}"/>
              </a:ext>
            </a:extLst>
          </p:cNvPr>
          <p:cNvSpPr txBox="1"/>
          <p:nvPr/>
        </p:nvSpPr>
        <p:spPr>
          <a:xfrm>
            <a:off x="5174433" y="4767294"/>
            <a:ext cx="406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</a:t>
            </a:r>
            <a:r>
              <a:rPr lang="en-US" dirty="0"/>
              <a:t>. 1 </a:t>
            </a:r>
            <a:r>
              <a:rPr lang="cs-CZ" dirty="0"/>
              <a:t>Pacient v magnetické rezonanci</a:t>
            </a:r>
          </a:p>
        </p:txBody>
      </p:sp>
      <p:sp>
        <p:nvSpPr>
          <p:cNvPr id="6" name="Zástupný symbol pro datum 5">
            <a:extLst>
              <a:ext uri="{FF2B5EF4-FFF2-40B4-BE49-F238E27FC236}">
                <a16:creationId xmlns:a16="http://schemas.microsoft.com/office/drawing/2014/main" id="{BA05BE6D-9062-9243-50EE-882976FAB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7" name="Zástupný symbol pro zápatí 6">
            <a:extLst>
              <a:ext uri="{FF2B5EF4-FFF2-40B4-BE49-F238E27FC236}">
                <a16:creationId xmlns:a16="http://schemas.microsoft.com/office/drawing/2014/main" id="{05BE8251-9A56-E781-959B-019333409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</p:spTree>
    <p:extLst>
      <p:ext uri="{BB962C8B-B14F-4D97-AF65-F5344CB8AC3E}">
        <p14:creationId xmlns:p14="http://schemas.microsoft.com/office/powerpoint/2010/main" val="236729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4B38778-D94F-5179-B995-740542D5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Pneumatická soustava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ED388E6-1CD0-02F5-7516-2A1845D97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400" dirty="0"/>
              <a:t>Soustava byla na zakázku vytvořena firmou Prokyber,</a:t>
            </a:r>
            <a:r>
              <a:rPr lang="en-US" sz="2400" dirty="0"/>
              <a:t> </a:t>
            </a:r>
            <a:r>
              <a:rPr lang="cs-CZ" sz="2400" dirty="0"/>
              <a:t>která k této soustavě dodala i základní ovládací funkce</a:t>
            </a:r>
          </a:p>
          <a:p>
            <a:r>
              <a:rPr lang="cs-CZ" sz="2400" dirty="0"/>
              <a:t>Design od Ing. Martina </a:t>
            </a:r>
            <a:r>
              <a:rPr lang="cs-CZ" sz="2400" dirty="0" err="1"/>
              <a:t>Bejtice</a:t>
            </a:r>
            <a:r>
              <a:rPr lang="cs-CZ" sz="2400" dirty="0"/>
              <a:t> spolupracujícího v týmu s Ing. Janem </a:t>
            </a:r>
            <a:r>
              <a:rPr lang="cs-CZ" sz="2400" dirty="0" err="1"/>
              <a:t>Kaulerem</a:t>
            </a:r>
            <a:r>
              <a:rPr lang="cs-CZ" sz="2400" dirty="0"/>
              <a:t>, </a:t>
            </a:r>
            <a:r>
              <a:rPr lang="cs-CZ" sz="2400" dirty="0" err="1"/>
              <a:t>Ph</a:t>
            </a:r>
            <a:r>
              <a:rPr lang="cs-CZ" sz="2400" dirty="0"/>
              <a:t>. D.</a:t>
            </a:r>
          </a:p>
          <a:p>
            <a:endParaRPr lang="cs-CZ" dirty="0"/>
          </a:p>
        </p:txBody>
      </p:sp>
      <p:pic>
        <p:nvPicPr>
          <p:cNvPr id="6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ACE77BFD-AF7F-B4F9-6477-1725C5A219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2" b="7334"/>
          <a:stretch/>
        </p:blipFill>
        <p:spPr>
          <a:xfrm>
            <a:off x="1794553" y="3471555"/>
            <a:ext cx="6029326" cy="2473256"/>
          </a:xfrm>
          <a:prstGeom prst="rect">
            <a:avLst/>
          </a:prstGeom>
          <a:noFill/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1C3B1935-4C23-2B21-D4F3-AD2A6CF332BA}"/>
              </a:ext>
            </a:extLst>
          </p:cNvPr>
          <p:cNvSpPr txBox="1"/>
          <p:nvPr/>
        </p:nvSpPr>
        <p:spPr>
          <a:xfrm>
            <a:off x="2541142" y="5987019"/>
            <a:ext cx="50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 2. Krokový motor, hřídel a pneumatický ventil</a:t>
            </a:r>
          </a:p>
        </p:txBody>
      </p:sp>
      <p:sp>
        <p:nvSpPr>
          <p:cNvPr id="8" name="Zástupný symbol pro datum 7">
            <a:extLst>
              <a:ext uri="{FF2B5EF4-FFF2-40B4-BE49-F238E27FC236}">
                <a16:creationId xmlns:a16="http://schemas.microsoft.com/office/drawing/2014/main" id="{85A28D51-D0A6-3948-0C49-F0EAEF622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9" name="Zástupný symbol pro zápatí 8">
            <a:extLst>
              <a:ext uri="{FF2B5EF4-FFF2-40B4-BE49-F238E27FC236}">
                <a16:creationId xmlns:a16="http://schemas.microsoft.com/office/drawing/2014/main" id="{7151A759-BF41-A7F0-D0C5-C823E62F0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6166" y="6356351"/>
            <a:ext cx="3086100" cy="365125"/>
          </a:xfrm>
        </p:spPr>
        <p:txBody>
          <a:bodyPr/>
          <a:lstStyle/>
          <a:p>
            <a:r>
              <a:rPr lang="cs-CZ" dirty="0"/>
              <a:t>Marek Darsa</a:t>
            </a:r>
          </a:p>
        </p:txBody>
      </p:sp>
    </p:spTree>
    <p:extLst>
      <p:ext uri="{BB962C8B-B14F-4D97-AF65-F5344CB8AC3E}">
        <p14:creationId xmlns:p14="http://schemas.microsoft.com/office/powerpoint/2010/main" val="98478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D754B27-8252-CD1F-1632-70E2B2002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Pneumatické svaly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A50306C-69EC-C1B9-35F8-773BF2956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soustavě se využívají svaly,</a:t>
            </a:r>
            <a:r>
              <a:rPr lang="en-US" dirty="0"/>
              <a:t> </a:t>
            </a:r>
            <a:r>
              <a:rPr lang="cs-CZ" dirty="0"/>
              <a:t>které byly speciálně vytvořeny</a:t>
            </a:r>
            <a:r>
              <a:rPr lang="en-US" dirty="0"/>
              <a:t> </a:t>
            </a:r>
            <a:r>
              <a:rPr lang="cs-CZ" dirty="0"/>
              <a:t>pro tuto soustavu</a:t>
            </a:r>
          </a:p>
          <a:p>
            <a:r>
              <a:rPr lang="cs-CZ" dirty="0"/>
              <a:t>Svaly se odlévají ze silikonu</a:t>
            </a:r>
            <a:endParaRPr lang="en-US" dirty="0"/>
          </a:p>
          <a:p>
            <a:endParaRPr lang="cs-CZ" dirty="0"/>
          </a:p>
        </p:txBody>
      </p:sp>
      <p:pic>
        <p:nvPicPr>
          <p:cNvPr id="5" name="Zástupný obsah 5" descr="Obsah obrázku stolička, interiér, bílé, umění&#10;&#10;Popis byl vytvořen automaticky">
            <a:extLst>
              <a:ext uri="{FF2B5EF4-FFF2-40B4-BE49-F238E27FC236}">
                <a16:creationId xmlns:a16="http://schemas.microsoft.com/office/drawing/2014/main" id="{640C527E-5CFB-7FBE-5636-64F922C29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41" y="2743798"/>
            <a:ext cx="2308266" cy="2851398"/>
          </a:xfrm>
          <a:prstGeom prst="rect">
            <a:avLst/>
          </a:prstGeom>
        </p:spPr>
      </p:pic>
      <p:pic>
        <p:nvPicPr>
          <p:cNvPr id="6" name="Obrázek 5" descr="Obsah obrázku interiér, kabel, elektronika, Elektrické vedení&#10;&#10;Popis byl vytvořen automaticky">
            <a:extLst>
              <a:ext uri="{FF2B5EF4-FFF2-40B4-BE49-F238E27FC236}">
                <a16:creationId xmlns:a16="http://schemas.microsoft.com/office/drawing/2014/main" id="{6CED0639-1070-A101-43B2-FB5918EA0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94" y="2757787"/>
            <a:ext cx="2796189" cy="2851200"/>
          </a:xfrm>
          <a:prstGeom prst="rect">
            <a:avLst/>
          </a:prstGeom>
        </p:spPr>
      </p:pic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7A0965AE-8E6C-D182-2B9B-4165449E7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dirty="0"/>
              <a:t>12.06.2024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86B42B6C-9E56-99AE-0BA9-0420FB63C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Marek Darsa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BD65C678-FE46-318F-1230-065A8ACDDC36}"/>
              </a:ext>
            </a:extLst>
          </p:cNvPr>
          <p:cNvSpPr txBox="1"/>
          <p:nvPr/>
        </p:nvSpPr>
        <p:spPr>
          <a:xfrm>
            <a:off x="1361941" y="5634316"/>
            <a:ext cx="2308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3 Pneumatický sval v základní formě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3F5C427B-132E-4CE9-AA90-F8DFAA9F1A03}"/>
              </a:ext>
            </a:extLst>
          </p:cNvPr>
          <p:cNvSpPr txBox="1"/>
          <p:nvPr/>
        </p:nvSpPr>
        <p:spPr>
          <a:xfrm>
            <a:off x="5473794" y="5643840"/>
            <a:ext cx="316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4</a:t>
            </a:r>
            <a:r>
              <a:rPr lang="cs-CZ" dirty="0"/>
              <a:t> Pneumatické</a:t>
            </a:r>
            <a:r>
              <a:rPr lang="en-US" dirty="0"/>
              <a:t> </a:t>
            </a:r>
            <a:r>
              <a:rPr lang="cs-CZ" dirty="0"/>
              <a:t>svaly během pracovního procesu</a:t>
            </a:r>
          </a:p>
        </p:txBody>
      </p:sp>
    </p:spTree>
    <p:extLst>
      <p:ext uri="{BB962C8B-B14F-4D97-AF65-F5344CB8AC3E}">
        <p14:creationId xmlns:p14="http://schemas.microsoft.com/office/powerpoint/2010/main" val="210688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6AAFA3-DAEA-FB89-32B3-158A4162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Cíle práce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B05CB5C-8636-6D85-EED2-F5F368457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400" dirty="0"/>
              <a:t>Vytvoření GUI</a:t>
            </a:r>
          </a:p>
          <a:p>
            <a:r>
              <a:rPr lang="cs-CZ" sz="2400" dirty="0"/>
              <a:t>Navrhnutí a vytvoření možnosti uživatelských rolí</a:t>
            </a:r>
          </a:p>
          <a:p>
            <a:r>
              <a:rPr lang="cs-CZ" sz="2400" dirty="0"/>
              <a:t>Vytvoření metody pro ovládání jednotlivých svalů</a:t>
            </a:r>
          </a:p>
          <a:p>
            <a:r>
              <a:rPr lang="cs-CZ" sz="2400" dirty="0"/>
              <a:t>Možnost provést měření na svalu a dále s tímto měřením pracovat</a:t>
            </a:r>
          </a:p>
          <a:p>
            <a:r>
              <a:rPr lang="cs-CZ" sz="2400" dirty="0"/>
              <a:t>Možnost nastavit pro každý sval různé parametry a mít možnost tyto parametry měnit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E122BB2-630C-79A1-9EF5-4DBA1CF65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86D3845-0098-8A0C-BBF2-353E394A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</p:spTree>
    <p:extLst>
      <p:ext uri="{BB962C8B-B14F-4D97-AF65-F5344CB8AC3E}">
        <p14:creationId xmlns:p14="http://schemas.microsoft.com/office/powerpoint/2010/main" val="77060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Obsah obrázku snímek obrazovky, text, Písmo, čtverec&#10;&#10;Popis byl vytvořen automaticky">
            <a:extLst>
              <a:ext uri="{FF2B5EF4-FFF2-40B4-BE49-F238E27FC236}">
                <a16:creationId xmlns:a16="http://schemas.microsoft.com/office/drawing/2014/main" id="{D4E9011F-BB78-E58D-3ECD-7C97B9F41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93" y="2413291"/>
            <a:ext cx="8668626" cy="339825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5B9EBD42-2D54-9875-5433-CCD34CA7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Metodika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B097539-847A-7932-8B7B-717D53A54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EDA118A-1782-4D08-FD09-1F64BA4FD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Marek Darsa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4F9FE553-1216-0301-EF25-161492681A83}"/>
              </a:ext>
            </a:extLst>
          </p:cNvPr>
          <p:cNvSpPr/>
          <p:nvPr/>
        </p:nvSpPr>
        <p:spPr>
          <a:xfrm>
            <a:off x="176982" y="2289326"/>
            <a:ext cx="3487025" cy="2179053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66137788-B99A-C0B6-9A11-38CD95CB2C85}"/>
              </a:ext>
            </a:extLst>
          </p:cNvPr>
          <p:cNvSpPr/>
          <p:nvPr/>
        </p:nvSpPr>
        <p:spPr>
          <a:xfrm>
            <a:off x="3814679" y="2285619"/>
            <a:ext cx="5273751" cy="3611957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3A03B2F7-2952-D54B-08DC-CE5158517172}"/>
              </a:ext>
            </a:extLst>
          </p:cNvPr>
          <p:cNvSpPr txBox="1"/>
          <p:nvPr/>
        </p:nvSpPr>
        <p:spPr>
          <a:xfrm>
            <a:off x="1253758" y="1890191"/>
            <a:ext cx="1924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Převzatá část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88E3FB6F-A023-9961-8619-DE9AAF5454E9}"/>
              </a:ext>
            </a:extLst>
          </p:cNvPr>
          <p:cNvSpPr txBox="1"/>
          <p:nvPr/>
        </p:nvSpPr>
        <p:spPr>
          <a:xfrm>
            <a:off x="5965520" y="1876130"/>
            <a:ext cx="131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Moje </a:t>
            </a:r>
            <a:r>
              <a:rPr lang="cs-CZ" dirty="0"/>
              <a:t>práce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6F180E22-C81A-4DDB-596D-98C53B21A85A}"/>
              </a:ext>
            </a:extLst>
          </p:cNvPr>
          <p:cNvSpPr txBox="1"/>
          <p:nvPr/>
        </p:nvSpPr>
        <p:spPr>
          <a:xfrm>
            <a:off x="2654038" y="5897576"/>
            <a:ext cx="383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5 Komponent diagram soustavy</a:t>
            </a:r>
          </a:p>
        </p:txBody>
      </p:sp>
    </p:spTree>
    <p:extLst>
      <p:ext uri="{BB962C8B-B14F-4D97-AF65-F5344CB8AC3E}">
        <p14:creationId xmlns:p14="http://schemas.microsoft.com/office/powerpoint/2010/main" val="1842239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1CE264-9ED4-7CEC-9F01-DA792F25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Technické řešení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9C2F04E-AE7A-3DD2-3892-8C8A41197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400" dirty="0"/>
              <a:t>Programovací jazyk Python</a:t>
            </a:r>
          </a:p>
          <a:p>
            <a:r>
              <a:rPr lang="cs-CZ" sz="2400" dirty="0"/>
              <a:t>Grafická knihovna Tkinter s uživatelskou nadstavbou </a:t>
            </a:r>
            <a:r>
              <a:rPr lang="en-US" sz="2400" dirty="0"/>
              <a:t>C</a:t>
            </a:r>
            <a:r>
              <a:rPr lang="cs-CZ" sz="2400" dirty="0" err="1"/>
              <a:t>ustom</a:t>
            </a:r>
            <a:r>
              <a:rPr lang="en-US" sz="2400" dirty="0"/>
              <a:t>T</a:t>
            </a:r>
            <a:r>
              <a:rPr lang="cs-CZ" sz="2400" dirty="0" err="1"/>
              <a:t>kinter</a:t>
            </a:r>
            <a:endParaRPr lang="en-US" sz="2400" dirty="0"/>
          </a:p>
          <a:p>
            <a:r>
              <a:rPr lang="cs-CZ" sz="2400" dirty="0"/>
              <a:t>Další okna pomocí  metody </a:t>
            </a:r>
            <a:r>
              <a:rPr lang="cs-CZ" sz="2400" dirty="0" err="1"/>
              <a:t>CTkTopLevel</a:t>
            </a:r>
            <a:endParaRPr lang="en-US" sz="2400" dirty="0"/>
          </a:p>
          <a:p>
            <a:r>
              <a:rPr lang="cs-CZ" sz="2400" dirty="0"/>
              <a:t>Databázová knihovna SQLite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DEA8E55-7ABB-61CB-332F-CBBC44BCE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8ABCA9D-3900-CBED-FCB0-96DF7665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76025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9A97C28-557F-4A14-7553-418A6BA4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dirty="0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AA43AB0-24E9-0DA8-772E-160B927F9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Zástupný obsah 5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C42986C0-5ED3-3C1B-FEA7-EEDE421BB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83" y="1903339"/>
            <a:ext cx="4028821" cy="2438497"/>
          </a:xfrm>
        </p:spPr>
      </p:pic>
      <p:pic>
        <p:nvPicPr>
          <p:cNvPr id="7" name="Zástupný obsah 7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CC56CA10-66D6-8B75-E9A4-FF7B6D735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27" y="1903987"/>
            <a:ext cx="4093419" cy="243720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38EB98F0-68C2-E840-8E19-57F34FAD24F3}"/>
              </a:ext>
            </a:extLst>
          </p:cNvPr>
          <p:cNvSpPr txBox="1"/>
          <p:nvPr/>
        </p:nvSpPr>
        <p:spPr>
          <a:xfrm>
            <a:off x="513135" y="4588342"/>
            <a:ext cx="379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6 Přihlašovací okno </a:t>
            </a:r>
            <a:r>
              <a:rPr lang="en-US" dirty="0"/>
              <a:t>– light mode </a:t>
            </a:r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DE18698-928D-52B5-E84A-1AD0BFC19071}"/>
              </a:ext>
            </a:extLst>
          </p:cNvPr>
          <p:cNvSpPr txBox="1"/>
          <p:nvPr/>
        </p:nvSpPr>
        <p:spPr>
          <a:xfrm>
            <a:off x="4891063" y="4573966"/>
            <a:ext cx="388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7</a:t>
            </a:r>
            <a:r>
              <a:rPr lang="cs-CZ" dirty="0"/>
              <a:t> Přihlašovací okno </a:t>
            </a:r>
            <a:r>
              <a:rPr lang="en-US" dirty="0"/>
              <a:t>– Dark mode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91896938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drá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</TotalTime>
  <Words>667</Words>
  <Application>Microsoft Office PowerPoint</Application>
  <PresentationFormat>Předvádění na obrazovce (4:3)</PresentationFormat>
  <Paragraphs>165</Paragraphs>
  <Slides>25</Slides>
  <Notes>16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25</vt:i4>
      </vt:variant>
    </vt:vector>
  </HeadingPairs>
  <TitlesOfParts>
    <vt:vector size="30" baseType="lpstr">
      <vt:lpstr>Aptos</vt:lpstr>
      <vt:lpstr>Arial</vt:lpstr>
      <vt:lpstr>Calibri</vt:lpstr>
      <vt:lpstr>Wingdings</vt:lpstr>
      <vt:lpstr>Motiv Office</vt:lpstr>
      <vt:lpstr>Ovládací software  pro nezávislé ovládání pěti pneumatických svalů v robotické struktuře</vt:lpstr>
      <vt:lpstr>Obsah</vt:lpstr>
      <vt:lpstr>Motivace</vt:lpstr>
      <vt:lpstr>Pneumatická soustava</vt:lpstr>
      <vt:lpstr>Pneumatické svaly</vt:lpstr>
      <vt:lpstr>Cíle práce</vt:lpstr>
      <vt:lpstr>Metodika</vt:lpstr>
      <vt:lpstr>Technické řešení</vt:lpstr>
      <vt:lpstr>Prezentace aplikace PowerPoint</vt:lpstr>
      <vt:lpstr>Návrh uživatelských rolí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Závěr</vt:lpstr>
      <vt:lpstr>Děkuji za pozornost Dotazy?</vt:lpstr>
      <vt:lpstr>Zdroje</vt:lpstr>
      <vt:lpstr>1. Jak by bylo možné systém rozšířit pro ovládání více než pěti pneumatických svalů?</vt:lpstr>
      <vt:lpstr>2. Jaké změny v softwarové architektuře vyžaduje škálování projektu na více svalů?</vt:lpstr>
      <vt:lpstr>3. Uvažoval jste o licencích použitých knihoven? Jaká omezení kladou licence GPL, MIT a LGPL?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Darsa, Marek</dc:creator>
  <cp:lastModifiedBy>Darsa, Marek</cp:lastModifiedBy>
  <cp:revision>41</cp:revision>
  <dcterms:created xsi:type="dcterms:W3CDTF">2024-06-10T11:06:51Z</dcterms:created>
  <dcterms:modified xsi:type="dcterms:W3CDTF">2024-06-11T13:19:35Z</dcterms:modified>
</cp:coreProperties>
</file>